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theme/themeOverride11.xml" ContentType="application/vnd.openxmlformats-officedocument.themeOverride+xml"/>
  <Override PartName="/ppt/notesSlides/notesSlide9.xml" ContentType="application/vnd.openxmlformats-officedocument.presentationml.notesSlide+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7" autoAdjust="0"/>
    <p:restoredTop sz="88281"/>
  </p:normalViewPr>
  <p:slideViewPr>
    <p:cSldViewPr snapToGrid="0">
      <p:cViewPr varScale="1">
        <p:scale>
          <a:sx n="128" d="100"/>
          <a:sy n="128" d="100"/>
        </p:scale>
        <p:origin x="103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A62B6-BCD8-4D26-96BF-F224FE87AF81}" type="datetimeFigureOut">
              <a:rPr lang="en-US" smtClean="0"/>
              <a:t>10/10/25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BB2B-D704-4656-9536-433024DAAF67}" type="slidenum">
              <a:rPr lang="en-US" smtClean="0"/>
              <a:t>‹#›</a:t>
            </a:fld>
            <a:endParaRPr lang="en-US"/>
          </a:p>
        </p:txBody>
      </p:sp>
    </p:spTree>
    <p:extLst>
      <p:ext uri="{BB962C8B-B14F-4D97-AF65-F5344CB8AC3E}">
        <p14:creationId xmlns:p14="http://schemas.microsoft.com/office/powerpoint/2010/main" val="297255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folks, today I will talk about Java 25, new features. More</a:t>
            </a:r>
            <a:r>
              <a:rPr lang="en-US" sz="1200" b="0" i="0" kern="1200" dirty="0">
                <a:solidFill>
                  <a:schemeClr val="tx1"/>
                </a:solidFill>
                <a:effectLst/>
                <a:latin typeface="+mn-lt"/>
                <a:ea typeface="+mn-ea"/>
                <a:cs typeface="+mn-cs"/>
              </a:rPr>
              <a:t> specifically the new features.</a:t>
            </a:r>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a:t>
            </a:fld>
            <a:endParaRPr lang="en-US"/>
          </a:p>
        </p:txBody>
      </p:sp>
    </p:spTree>
    <p:extLst>
      <p:ext uri="{BB962C8B-B14F-4D97-AF65-F5344CB8AC3E}">
        <p14:creationId xmlns:p14="http://schemas.microsoft.com/office/powerpoint/2010/main" val="352370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13</a:t>
            </a:fld>
            <a:endParaRPr lang="en-US"/>
          </a:p>
        </p:txBody>
      </p:sp>
    </p:spTree>
    <p:extLst>
      <p:ext uri="{BB962C8B-B14F-4D97-AF65-F5344CB8AC3E}">
        <p14:creationId xmlns:p14="http://schemas.microsoft.com/office/powerpoint/2010/main" val="369498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14</a:t>
            </a:fld>
            <a:endParaRPr lang="en-US"/>
          </a:p>
        </p:txBody>
      </p:sp>
    </p:spTree>
    <p:extLst>
      <p:ext uri="{BB962C8B-B14F-4D97-AF65-F5344CB8AC3E}">
        <p14:creationId xmlns:p14="http://schemas.microsoft.com/office/powerpoint/2010/main" val="4235052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15</a:t>
            </a:fld>
            <a:endParaRPr lang="en-US"/>
          </a:p>
        </p:txBody>
      </p:sp>
    </p:spTree>
    <p:extLst>
      <p:ext uri="{BB962C8B-B14F-4D97-AF65-F5344CB8AC3E}">
        <p14:creationId xmlns:p14="http://schemas.microsoft.com/office/powerpoint/2010/main" val="369487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agenda for this lunch and learn, we will start to explain what is LTS version, and after that we will enter in new features of Java 25, will see each one these new features and try to compare with last LTS version which is Java 21</a:t>
            </a:r>
          </a:p>
        </p:txBody>
      </p:sp>
      <p:sp>
        <p:nvSpPr>
          <p:cNvPr id="4" name="Slide Number Placeholder 3"/>
          <p:cNvSpPr>
            <a:spLocks noGrp="1"/>
          </p:cNvSpPr>
          <p:nvPr>
            <p:ph type="sldNum" sz="quarter" idx="5"/>
          </p:nvPr>
        </p:nvSpPr>
        <p:spPr/>
        <p:txBody>
          <a:bodyPr/>
          <a:lstStyle/>
          <a:p>
            <a:fld id="{7490BB2B-D704-4656-9536-433024DAAF67}" type="slidenum">
              <a:rPr lang="en-US" smtClean="0"/>
              <a:t>2</a:t>
            </a:fld>
            <a:endParaRPr lang="en-US"/>
          </a:p>
        </p:txBody>
      </p:sp>
    </p:spTree>
    <p:extLst>
      <p:ext uri="{BB962C8B-B14F-4D97-AF65-F5344CB8AC3E}">
        <p14:creationId xmlns:p14="http://schemas.microsoft.com/office/powerpoint/2010/main" val="18978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 means Lont-Term support. So what? </a:t>
            </a:r>
          </a:p>
          <a:p>
            <a:r>
              <a:rPr lang="en-US" dirty="0"/>
              <a:t>Well in other words, this version will receive updates and support to performance improvement and security fixes </a:t>
            </a:r>
          </a:p>
        </p:txBody>
      </p:sp>
      <p:sp>
        <p:nvSpPr>
          <p:cNvPr id="4" name="Slide Number Placeholder 3"/>
          <p:cNvSpPr>
            <a:spLocks noGrp="1"/>
          </p:cNvSpPr>
          <p:nvPr>
            <p:ph type="sldNum" sz="quarter" idx="5"/>
          </p:nvPr>
        </p:nvSpPr>
        <p:spPr/>
        <p:txBody>
          <a:bodyPr/>
          <a:lstStyle/>
          <a:p>
            <a:fld id="{7490BB2B-D704-4656-9536-433024DAAF67}" type="slidenum">
              <a:rPr lang="en-US" smtClean="0"/>
              <a:t>3</a:t>
            </a:fld>
            <a:endParaRPr lang="en-US"/>
          </a:p>
        </p:txBody>
      </p:sp>
    </p:spTree>
    <p:extLst>
      <p:ext uri="{BB962C8B-B14F-4D97-AF65-F5344CB8AC3E}">
        <p14:creationId xmlns:p14="http://schemas.microsoft.com/office/powerpoint/2010/main" val="352774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7</a:t>
            </a:fld>
            <a:endParaRPr lang="en-US"/>
          </a:p>
        </p:txBody>
      </p:sp>
    </p:spTree>
    <p:extLst>
      <p:ext uri="{BB962C8B-B14F-4D97-AF65-F5344CB8AC3E}">
        <p14:creationId xmlns:p14="http://schemas.microsoft.com/office/powerpoint/2010/main" val="206180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8</a:t>
            </a:fld>
            <a:endParaRPr lang="en-US"/>
          </a:p>
        </p:txBody>
      </p:sp>
    </p:spTree>
    <p:extLst>
      <p:ext uri="{BB962C8B-B14F-4D97-AF65-F5344CB8AC3E}">
        <p14:creationId xmlns:p14="http://schemas.microsoft.com/office/powerpoint/2010/main" val="2616914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9</a:t>
            </a:fld>
            <a:endParaRPr lang="en-US"/>
          </a:p>
        </p:txBody>
      </p:sp>
    </p:spTree>
    <p:extLst>
      <p:ext uri="{BB962C8B-B14F-4D97-AF65-F5344CB8AC3E}">
        <p14:creationId xmlns:p14="http://schemas.microsoft.com/office/powerpoint/2010/main" val="305034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10</a:t>
            </a:fld>
            <a:endParaRPr lang="en-US"/>
          </a:p>
        </p:txBody>
      </p:sp>
    </p:spTree>
    <p:extLst>
      <p:ext uri="{BB962C8B-B14F-4D97-AF65-F5344CB8AC3E}">
        <p14:creationId xmlns:p14="http://schemas.microsoft.com/office/powerpoint/2010/main" val="46731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11</a:t>
            </a:fld>
            <a:endParaRPr lang="en-US"/>
          </a:p>
        </p:txBody>
      </p:sp>
    </p:spTree>
    <p:extLst>
      <p:ext uri="{BB962C8B-B14F-4D97-AF65-F5344CB8AC3E}">
        <p14:creationId xmlns:p14="http://schemas.microsoft.com/office/powerpoint/2010/main" val="19434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12</a:t>
            </a:fld>
            <a:endParaRPr lang="en-US"/>
          </a:p>
        </p:txBody>
      </p:sp>
    </p:spTree>
    <p:extLst>
      <p:ext uri="{BB962C8B-B14F-4D97-AF65-F5344CB8AC3E}">
        <p14:creationId xmlns:p14="http://schemas.microsoft.com/office/powerpoint/2010/main" val="104199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10/10/25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10/10/25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dirty="0"/>
              <a:t>10/10/25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2424645-5579-007B-1482-FE1BFE15F874}"/>
              </a:ext>
            </a:extLst>
          </p:cNvPr>
          <p:cNvSpPr>
            <a:spLocks noGrp="1"/>
          </p:cNvSpPr>
          <p:nvPr>
            <p:ph type="subTitle" idx="1"/>
          </p:nvPr>
        </p:nvSpPr>
        <p:spPr>
          <a:xfrm>
            <a:off x="3705224" y="3900549"/>
            <a:ext cx="4907553" cy="2099657"/>
          </a:xfrm>
        </p:spPr>
        <p:txBody>
          <a:bodyPr/>
          <a:lstStyle/>
          <a:p>
            <a:endParaRPr lang="en-US" noProof="0" dirty="0"/>
          </a:p>
          <a:p>
            <a:r>
              <a:rPr lang="en-US" sz="3200" b="1" noProof="0" dirty="0"/>
              <a:t>JAVA 25 – NEW FEATURES</a:t>
            </a:r>
          </a:p>
        </p:txBody>
      </p:sp>
      <p:pic>
        <p:nvPicPr>
          <p:cNvPr id="15" name="Imagem 14" descr="Logotipo&#10;&#10;O conteúdo gerado por IA pode estar incorreto.">
            <a:extLst>
              <a:ext uri="{FF2B5EF4-FFF2-40B4-BE49-F238E27FC236}">
                <a16:creationId xmlns:a16="http://schemas.microsoft.com/office/drawing/2014/main" id="{E6AC5855-9CE4-9741-F72E-D7E65A5A0BF6}"/>
              </a:ext>
            </a:extLst>
          </p:cNvPr>
          <p:cNvPicPr>
            <a:picLocks noChangeAspect="1"/>
          </p:cNvPicPr>
          <p:nvPr/>
        </p:nvPicPr>
        <p:blipFill>
          <a:blip r:embed="rId4"/>
          <a:srcRect l="34246" t="17558" r="24137" b="38086"/>
          <a:stretch/>
        </p:blipFill>
        <p:spPr>
          <a:xfrm>
            <a:off x="4322276" y="1122363"/>
            <a:ext cx="2854105" cy="3041964"/>
          </a:xfrm>
          <a:prstGeom prst="rect">
            <a:avLst/>
          </a:prstGeom>
        </p:spPr>
      </p:pic>
    </p:spTree>
    <p:extLst>
      <p:ext uri="{BB962C8B-B14F-4D97-AF65-F5344CB8AC3E}">
        <p14:creationId xmlns:p14="http://schemas.microsoft.com/office/powerpoint/2010/main" val="201079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786140"/>
          </a:xfrm>
        </p:spPr>
        <p:txBody>
          <a:bodyPr>
            <a:normAutofit lnSpcReduction="10000"/>
          </a:bodyPr>
          <a:lstStyle/>
          <a:p>
            <a:r>
              <a:rPr lang="en-US" noProof="0" dirty="0"/>
              <a:t>Key Derivation Function API(JEP 510)</a:t>
            </a:r>
          </a:p>
          <a:p>
            <a:pPr lvl="1"/>
            <a:r>
              <a:rPr lang="en-US" noProof="0" dirty="0"/>
              <a:t>Provides a standard API (</a:t>
            </a:r>
            <a:r>
              <a:rPr lang="en-US" noProof="0" dirty="0" err="1"/>
              <a:t>javax.crypto.KDF</a:t>
            </a:r>
            <a:r>
              <a:rPr lang="en-US" noProof="0" dirty="0"/>
              <a:t>) for deriving Keys</a:t>
            </a:r>
          </a:p>
          <a:p>
            <a:pPr lvl="1"/>
            <a:r>
              <a:rPr lang="en-US" noProof="0" dirty="0"/>
              <a:t>Official support for KDFs (e.g. HKDF) directly in the JDK.</a:t>
            </a:r>
          </a:p>
          <a:p>
            <a:pPr lvl="1"/>
            <a:r>
              <a:rPr lang="en-US" noProof="0" dirty="0"/>
              <a:t>Unified usage instead of relying on external libraries or homegrown implementations</a:t>
            </a:r>
          </a:p>
          <a:p>
            <a:pPr lvl="1"/>
            <a:endParaRPr lang="en-US" noProof="0" dirty="0"/>
          </a:p>
          <a:p>
            <a:pPr lvl="1"/>
            <a:endParaRPr lang="en-US" noProof="0" dirty="0"/>
          </a:p>
          <a:p>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97326" y="2809459"/>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881" b="4705"/>
          <a:stretch/>
        </p:blipFill>
        <p:spPr>
          <a:xfrm>
            <a:off x="6733234" y="3226269"/>
            <a:ext cx="4312858" cy="3364302"/>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626612" y="2814096"/>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276771928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596359"/>
          </a:xfrm>
        </p:spPr>
        <p:txBody>
          <a:bodyPr>
            <a:normAutofit/>
          </a:bodyPr>
          <a:lstStyle/>
          <a:p>
            <a:r>
              <a:rPr lang="en-US" noProof="0" dirty="0"/>
              <a:t>PEM (Privacy-Enhanced Mail) Encoding (JEP 470 - preview)</a:t>
            </a:r>
          </a:p>
          <a:p>
            <a:pPr lvl="1"/>
            <a:r>
              <a:rPr lang="en-US" noProof="0" dirty="0"/>
              <a:t>API for encoding objects that represent cryptographic key</a:t>
            </a:r>
          </a:p>
          <a:p>
            <a:pPr lvl="1"/>
            <a:r>
              <a:rPr lang="en-US" noProof="0" dirty="0"/>
              <a:t>Simplify integration with authentication and security systems</a:t>
            </a:r>
          </a:p>
          <a:p>
            <a:pPr lvl="1"/>
            <a:endParaRPr lang="en-US" noProof="0" dirty="0"/>
          </a:p>
          <a:p>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0073" y="270400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46106" y="2761560"/>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7" name="Picture 6" descr="A screen shot of a computer program&#10;&#10;AI-generated content may be incorrect.">
            <a:extLst>
              <a:ext uri="{FF2B5EF4-FFF2-40B4-BE49-F238E27FC236}">
                <a16:creationId xmlns:a16="http://schemas.microsoft.com/office/drawing/2014/main" id="{EB2149DA-A65E-2223-C43D-89B595AE7205}"/>
              </a:ext>
            </a:extLst>
          </p:cNvPr>
          <p:cNvPicPr>
            <a:picLocks noChangeAspect="1"/>
          </p:cNvPicPr>
          <p:nvPr/>
        </p:nvPicPr>
        <p:blipFill>
          <a:blip r:embed="rId5"/>
          <a:stretch>
            <a:fillRect/>
          </a:stretch>
        </p:blipFill>
        <p:spPr>
          <a:xfrm>
            <a:off x="5744630" y="3191773"/>
            <a:ext cx="5973963" cy="3140015"/>
          </a:xfrm>
          <a:prstGeom prst="rect">
            <a:avLst/>
          </a:prstGeom>
        </p:spPr>
      </p:pic>
    </p:spTree>
    <p:extLst>
      <p:ext uri="{BB962C8B-B14F-4D97-AF65-F5344CB8AC3E}">
        <p14:creationId xmlns:p14="http://schemas.microsoft.com/office/powerpoint/2010/main" val="13484624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Scoped Values (JEP 506)</a:t>
            </a:r>
          </a:p>
          <a:p>
            <a:pPr lvl="1"/>
            <a:r>
              <a:rPr lang="en-US" noProof="0" dirty="0"/>
              <a:t>More efficient way to share immutable data between threads</a:t>
            </a:r>
          </a:p>
          <a:p>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248" b="468"/>
          <a:stretch/>
        </p:blipFill>
        <p:spPr>
          <a:xfrm>
            <a:off x="6028113" y="2689933"/>
            <a:ext cx="5413843" cy="3994952"/>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74729498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639491"/>
          </a:xfrm>
        </p:spPr>
        <p:txBody>
          <a:bodyPr>
            <a:normAutofit fontScale="92500" lnSpcReduction="10000"/>
          </a:bodyPr>
          <a:lstStyle/>
          <a:p>
            <a:r>
              <a:rPr lang="en-US" noProof="0" dirty="0"/>
              <a:t>Stable Values (JEP 502 - preview)</a:t>
            </a:r>
          </a:p>
          <a:p>
            <a:pPr lvl="1"/>
            <a:r>
              <a:rPr lang="en-US" noProof="0" dirty="0"/>
              <a:t>Kind variable that hold immutable data</a:t>
            </a:r>
          </a:p>
          <a:p>
            <a:pPr lvl="1"/>
            <a:r>
              <a:rPr lang="en-US" noProof="0" dirty="0"/>
              <a:t>Treated as constants by the JVM</a:t>
            </a:r>
          </a:p>
          <a:p>
            <a:pPr lvl="1"/>
            <a:r>
              <a:rPr lang="en-US" noProof="0" dirty="0"/>
              <a:t>Flexibility as to the timing of their initialization</a:t>
            </a:r>
          </a:p>
          <a:p>
            <a:pPr lvl="1"/>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0073" y="2964706"/>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107" r="2208"/>
          <a:stretch/>
        </p:blipFill>
        <p:spPr>
          <a:xfrm>
            <a:off x="6096000" y="3758430"/>
            <a:ext cx="5989331" cy="1916215"/>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294559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18786273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027542" cy="1639491"/>
          </a:xfrm>
        </p:spPr>
        <p:txBody>
          <a:bodyPr>
            <a:normAutofit lnSpcReduction="10000"/>
          </a:bodyPr>
          <a:lstStyle/>
          <a:p>
            <a:r>
              <a:rPr lang="en-US" noProof="0" dirty="0"/>
              <a:t>Structured Concurrency (JEP 505 - preview)</a:t>
            </a:r>
          </a:p>
          <a:p>
            <a:pPr lvl="1"/>
            <a:r>
              <a:rPr lang="en-US" noProof="0" dirty="0"/>
              <a:t>Simplify concurrent programming</a:t>
            </a:r>
          </a:p>
          <a:p>
            <a:pPr lvl="1"/>
            <a:r>
              <a:rPr lang="en-US" noProof="0" dirty="0"/>
              <a:t>Groups of related tasks running in different threads as single units of </a:t>
            </a:r>
            <a:r>
              <a:rPr lang="en-US" noProof="0" dirty="0" err="1"/>
              <a:t>workFlexibility</a:t>
            </a:r>
            <a:r>
              <a:rPr lang="en-US" noProof="0" dirty="0"/>
              <a:t> as to the timing of their initialization</a:t>
            </a:r>
          </a:p>
          <a:p>
            <a:pPr lvl="1"/>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0073" y="2964706"/>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2083" b="2083"/>
          <a:stretch/>
        </p:blipFill>
        <p:spPr>
          <a:xfrm>
            <a:off x="5878665" y="3384151"/>
            <a:ext cx="5563292" cy="3318574"/>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294559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124176587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027542" cy="1639491"/>
          </a:xfrm>
        </p:spPr>
        <p:txBody>
          <a:bodyPr>
            <a:normAutofit lnSpcReduction="10000"/>
          </a:bodyPr>
          <a:lstStyle/>
          <a:p>
            <a:r>
              <a:rPr lang="en-US" noProof="0" dirty="0"/>
              <a:t>Structured Concurrency (JEP 508 - Incubator)</a:t>
            </a:r>
          </a:p>
          <a:p>
            <a:pPr lvl="1"/>
            <a:r>
              <a:rPr lang="en-US" noProof="0" dirty="0"/>
              <a:t>API to express vector computations that reliably compile at runtime to optimal vector instructions on supported CPUs</a:t>
            </a:r>
          </a:p>
          <a:p>
            <a:pPr lvl="1"/>
            <a:r>
              <a:rPr lang="en-US" noProof="0" dirty="0"/>
              <a:t>achieving performance superior to equivalent scalar computations</a:t>
            </a:r>
          </a:p>
          <a:p>
            <a:pPr lvl="1"/>
            <a:endParaRPr lang="en-US" noProof="0" dirty="0"/>
          </a:p>
          <a:p>
            <a:endParaRPr lang="en-US" noProof="0" dirty="0"/>
          </a:p>
          <a:p>
            <a:endParaRPr lang="en-US" noProof="0" dirty="0"/>
          </a:p>
        </p:txBody>
      </p:sp>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0073" y="2964706"/>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2133" b="2133"/>
          <a:stretch/>
        </p:blipFill>
        <p:spPr>
          <a:xfrm>
            <a:off x="5878665" y="3384151"/>
            <a:ext cx="5563292" cy="3318574"/>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294559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41365620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p:txBody>
          <a:bodyPr/>
          <a:lstStyle/>
          <a:p>
            <a:r>
              <a:rPr lang="en-US" noProof="0" dirty="0"/>
              <a:t>Generational Shenandoah – (JEP 521)</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p:txBody>
          <a:bodyPr/>
          <a:lstStyle/>
          <a:p>
            <a:r>
              <a:rPr lang="en-US" noProof="0" dirty="0"/>
              <a:t>This improvement aims to optimize performance, especially in memory-intensive and latency-sensitive workloads</a:t>
            </a:r>
          </a:p>
          <a:p>
            <a:r>
              <a:rPr lang="en-US" noProof="0" dirty="0"/>
              <a:t>Grouping objects into young and old generations for more efficient memory management.</a:t>
            </a:r>
          </a:p>
        </p:txBody>
      </p:sp>
    </p:spTree>
    <p:extLst>
      <p:ext uri="{BB962C8B-B14F-4D97-AF65-F5344CB8AC3E}">
        <p14:creationId xmlns:p14="http://schemas.microsoft.com/office/powerpoint/2010/main" val="40274152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p:txBody>
          <a:bodyPr/>
          <a:lstStyle/>
          <a:p>
            <a:r>
              <a:rPr lang="en-US" noProof="0" dirty="0"/>
              <a:t>AGENDA</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p:txBody>
          <a:bodyPr/>
          <a:lstStyle/>
          <a:p>
            <a:r>
              <a:rPr lang="en-US" noProof="0" dirty="0"/>
              <a:t>Java LTS Versions</a:t>
            </a:r>
          </a:p>
          <a:p>
            <a:r>
              <a:rPr lang="en-US" noProof="0" dirty="0"/>
              <a:t>New Features</a:t>
            </a:r>
          </a:p>
          <a:p>
            <a:endParaRPr lang="en-US" noProof="0" dirty="0"/>
          </a:p>
          <a:p>
            <a:endParaRPr lang="en-US" noProof="0" dirty="0"/>
          </a:p>
        </p:txBody>
      </p:sp>
      <p:pic>
        <p:nvPicPr>
          <p:cNvPr id="13" name="Imagem 12" descr="Caneca de café&#10;&#10;O conteúdo gerado por IA pode estar incorreto.">
            <a:extLst>
              <a:ext uri="{FF2B5EF4-FFF2-40B4-BE49-F238E27FC236}">
                <a16:creationId xmlns:a16="http://schemas.microsoft.com/office/drawing/2014/main" id="{E6AB84A5-491F-9684-FD3C-C22352134032}"/>
              </a:ext>
            </a:extLst>
          </p:cNvPr>
          <p:cNvPicPr>
            <a:picLocks noChangeAspect="1"/>
          </p:cNvPicPr>
          <p:nvPr/>
        </p:nvPicPr>
        <p:blipFill>
          <a:blip r:embed="rId5"/>
          <a:srcRect t="11939"/>
          <a:stretch/>
        </p:blipFill>
        <p:spPr>
          <a:xfrm>
            <a:off x="4608940" y="1617175"/>
            <a:ext cx="4322275" cy="3806227"/>
          </a:xfrm>
          <a:prstGeom prst="rect">
            <a:avLst/>
          </a:prstGeom>
        </p:spPr>
      </p:pic>
    </p:spTree>
    <p:extLst>
      <p:ext uri="{BB962C8B-B14F-4D97-AF65-F5344CB8AC3E}">
        <p14:creationId xmlns:p14="http://schemas.microsoft.com/office/powerpoint/2010/main" val="17063001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p:txBody>
          <a:bodyPr/>
          <a:lstStyle/>
          <a:p>
            <a:r>
              <a:rPr lang="en-US" noProof="0" dirty="0"/>
              <a:t>LTS Versions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p:txBody>
          <a:bodyPr>
            <a:normAutofit/>
          </a:bodyPr>
          <a:lstStyle/>
          <a:p>
            <a:r>
              <a:rPr lang="en-US" noProof="0" dirty="0"/>
              <a:t>LTS means Long-Term support.</a:t>
            </a:r>
          </a:p>
          <a:p>
            <a:r>
              <a:rPr lang="en-US" dirty="0"/>
              <a:t>updates and support to for a long period about 3 Years</a:t>
            </a:r>
            <a:endParaRPr lang="en-US" noProof="0" dirty="0"/>
          </a:p>
          <a:p>
            <a:r>
              <a:rPr lang="en-US" noProof="0" dirty="0"/>
              <a:t>LTS Versions are Java 8, Java 11, Java 17, Java 21 and now Java 25</a:t>
            </a:r>
          </a:p>
          <a:p>
            <a:r>
              <a:rPr lang="en-US" noProof="0" dirty="0"/>
              <a:t>It is a trend to reduce this time space between LTS launches. How we can see</a:t>
            </a:r>
          </a:p>
          <a:p>
            <a:r>
              <a:rPr lang="en-US" noProof="0" dirty="0"/>
              <a:t>8 to 11 (4 Years), 11 to 17 (3 Years), 17 to 21 (2 Years), 21 to 25 (2 Years), by now Oracle trend to maintain this often of </a:t>
            </a:r>
            <a:r>
              <a:rPr lang="en-US" noProof="0" dirty="0" err="1"/>
              <a:t>lts</a:t>
            </a:r>
            <a:r>
              <a:rPr lang="en-US" noProof="0" dirty="0"/>
              <a:t> launches</a:t>
            </a:r>
          </a:p>
          <a:p>
            <a:endParaRPr lang="en-US" noProof="0" dirty="0"/>
          </a:p>
          <a:p>
            <a:endParaRPr lang="en-US" noProof="0" dirty="0"/>
          </a:p>
        </p:txBody>
      </p:sp>
    </p:spTree>
    <p:extLst>
      <p:ext uri="{BB962C8B-B14F-4D97-AF65-F5344CB8AC3E}">
        <p14:creationId xmlns:p14="http://schemas.microsoft.com/office/powerpoint/2010/main" val="69818106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Features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79513"/>
          </a:xfrm>
        </p:spPr>
        <p:txBody>
          <a:bodyPr/>
          <a:lstStyle/>
          <a:p>
            <a:r>
              <a:rPr lang="en-US" noProof="0" dirty="0"/>
              <a:t>Primitive Types in Patterns (JEP 507 – Preview)</a:t>
            </a:r>
          </a:p>
          <a:p>
            <a:pPr lvl="1"/>
            <a:r>
              <a:rPr lang="en-US" noProof="0" dirty="0"/>
              <a:t>We can now use primitive types in instance of</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4"/>
          <a:srcRect l="588" r="588"/>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1670" b="1670"/>
          <a:stretch/>
        </p:blipFill>
        <p:spPr>
          <a:xfrm>
            <a:off x="6040072" y="2668159"/>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13482253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Primitive Types in Patterns (JEP 507 – Preview)</a:t>
            </a:r>
          </a:p>
          <a:p>
            <a:pPr lvl="1"/>
            <a:r>
              <a:rPr lang="en-US" noProof="0" dirty="0"/>
              <a:t>We can now use primitive types switch-case</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4"/>
          <a:srcRect t="737" b="737"/>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4445" b="4445"/>
          <a:stretch/>
        </p:blipFill>
        <p:spPr>
          <a:xfrm>
            <a:off x="6040072" y="2668159"/>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228113368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Primitive Types in Patterns (JEP 507 – Preview)</a:t>
            </a:r>
          </a:p>
          <a:p>
            <a:pPr lvl="1"/>
            <a:r>
              <a:rPr lang="en-US" noProof="0" dirty="0"/>
              <a:t>We can now use primitive types switch-case</a:t>
            </a:r>
          </a:p>
          <a:p>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4"/>
          <a:srcRect l="5555" r="5555"/>
          <a:stretch/>
        </p:blipFill>
        <p:spPr>
          <a:xfrm>
            <a:off x="3150223" y="2760505"/>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280211" y="235037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366926314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Module Import (JEP 511)</a:t>
            </a:r>
          </a:p>
          <a:p>
            <a:pPr lvl="1"/>
            <a:r>
              <a:rPr lang="en-US" noProof="0" dirty="0"/>
              <a:t>Reduce number of import lines</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t="3716" b="3716"/>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1502" t="592" r="4632" b="-592"/>
          <a:stretch/>
        </p:blipFill>
        <p:spPr>
          <a:xfrm>
            <a:off x="6028113" y="2668160"/>
            <a:ext cx="5413843"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6699150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829273"/>
          </a:xfrm>
        </p:spPr>
        <p:txBody>
          <a:bodyPr>
            <a:normAutofit fontScale="92500"/>
          </a:bodyPr>
          <a:lstStyle/>
          <a:p>
            <a:r>
              <a:rPr lang="en-US" noProof="0" dirty="0"/>
              <a:t>Compact Source Files and Instance Main Methods (JEP 512)</a:t>
            </a:r>
          </a:p>
          <a:p>
            <a:pPr lvl="1"/>
            <a:r>
              <a:rPr lang="en-US" noProof="0" dirty="0"/>
              <a:t>Developers can omit package and module declarations</a:t>
            </a:r>
          </a:p>
          <a:p>
            <a:pPr lvl="1"/>
            <a:r>
              <a:rPr lang="en-US" noProof="0" dirty="0"/>
              <a:t>A compact source file declares a class implicitly</a:t>
            </a:r>
          </a:p>
          <a:p>
            <a:pPr lvl="1"/>
            <a:r>
              <a:rPr lang="en-US" noProof="0" dirty="0"/>
              <a:t>Allow main to be non-static, and drop the requirements for public and an array parameter</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28" r="13332"/>
          <a:stretch/>
        </p:blipFill>
        <p:spPr>
          <a:xfrm>
            <a:off x="1386694" y="3810570"/>
            <a:ext cx="4709306" cy="2231644"/>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2140790"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31" t="124" r="7059"/>
          <a:stretch/>
        </p:blipFill>
        <p:spPr>
          <a:xfrm>
            <a:off x="6676845" y="3810570"/>
            <a:ext cx="4486681" cy="1029127"/>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24866747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Flexible Constructor (JEP 513)</a:t>
            </a:r>
          </a:p>
          <a:p>
            <a:pPr lvl="1"/>
            <a:r>
              <a:rPr lang="en-US" noProof="0" dirty="0"/>
              <a:t>Superclass constructors no longer need to be the first line of class constructor.</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446" r="1182"/>
          <a:stretch/>
        </p:blipFill>
        <p:spPr>
          <a:xfrm>
            <a:off x="828137" y="2668160"/>
            <a:ext cx="4848044"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10" r="4661"/>
          <a:stretch/>
        </p:blipFill>
        <p:spPr>
          <a:xfrm>
            <a:off x="5814204" y="2668159"/>
            <a:ext cx="5451894"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Tree>
    <p:extLst>
      <p:ext uri="{BB962C8B-B14F-4D97-AF65-F5344CB8AC3E}">
        <p14:creationId xmlns:p14="http://schemas.microsoft.com/office/powerpoint/2010/main" val="64451526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14768</TotalTime>
  <Words>648</Words>
  <Application>Microsoft Macintosh PowerPoint</Application>
  <PresentationFormat>Widescreen</PresentationFormat>
  <Paragraphs>113</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Tw Cen MT</vt:lpstr>
      <vt:lpstr>Circuito</vt:lpstr>
      <vt:lpstr>PowerPoint Presentation</vt:lpstr>
      <vt:lpstr>AGENDA</vt:lpstr>
      <vt:lpstr>LTS Versions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Generational Shenandoah – (JEP 521)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Leandro de Mello Iglezias</cp:lastModifiedBy>
  <cp:revision>16</cp:revision>
  <dcterms:created xsi:type="dcterms:W3CDTF">2025-10-02T18:47:53Z</dcterms:created>
  <dcterms:modified xsi:type="dcterms:W3CDTF">2025-10-13T01:07:44Z</dcterms:modified>
</cp:coreProperties>
</file>